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4"/>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8" r:id="rId27"/>
    <p:sldId id="287" r:id="rId28"/>
    <p:sldId id="289" r:id="rId29"/>
    <p:sldId id="283" r:id="rId30"/>
    <p:sldId id="284" r:id="rId31"/>
    <p:sldId id="285" r:id="rId32"/>
    <p:sldId id="286" r:id="rId33"/>
  </p:sldIdLst>
  <p:sldSz cx="9144000" cy="5143500" type="screen16x9"/>
  <p:notesSz cx="6858000" cy="9144000"/>
  <p:embeddedFontLst>
    <p:embeddedFont>
      <p:font typeface="Cambria Math" panose="02040503050406030204" pitchFamily="18" charset="0"/>
      <p:regular r:id="rId35"/>
    </p:embeddedFont>
    <p:embeddedFont>
      <p:font typeface="Nunito" pitchFamily="2" charset="0"/>
      <p:regular r:id="rId36"/>
      <p:bold r:id="rId37"/>
      <p:italic r:id="rId38"/>
      <p:boldItalic r:id="rId39"/>
    </p:embeddedFont>
    <p:embeddedFont>
      <p:font typeface="Nunito Sans SemiBold" pitchFamily="2"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59"/>
    <p:restoredTop sz="84615" autoAdjust="0"/>
  </p:normalViewPr>
  <p:slideViewPr>
    <p:cSldViewPr snapToGrid="0">
      <p:cViewPr varScale="1">
        <p:scale>
          <a:sx n="141" d="100"/>
          <a:sy n="141" d="100"/>
        </p:scale>
        <p:origin x="91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www.gov.uk</a:t>
            </a:r>
            <a:r>
              <a:rPr lang="en-GB" dirty="0"/>
              <a:t>/government/publications/key-stage-2-tests-access-arrangements)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GPS SATs paper. </a:t>
            </a:r>
            <a:br>
              <a:rPr lang="en-GB" dirty="0"/>
            </a:br>
            <a:r>
              <a:rPr lang="en-GB" dirty="0"/>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6% of questions: making comparisons within the text</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a:p>
            <a:pPr marL="158750" indent="0">
              <a:buNone/>
            </a:pPr>
            <a:r>
              <a:rPr lang="en-GB" dirty="0"/>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4FA49-30E7-D1CB-CCFD-A3B2A35B4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A3CD1E-0437-A9FB-1462-46778091276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7D8C690-7DBD-587A-0604-B00FD6FC4FD0}"/>
              </a:ext>
            </a:extLst>
          </p:cNvPr>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1760553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5EF9F-623D-6FA4-3577-B0D07ACEDC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2C4F86-1EF8-A2E9-7EFA-3BCDE554774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DD293D4-67FC-22F3-57B5-308BC159D886}"/>
              </a:ext>
            </a:extLst>
          </p:cNvPr>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2283442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73F0B-D1A6-8552-7C76-B4F7DB201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2CC800-9CBF-9E98-C89E-5E8A63E41CC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3ABC853-7941-A1C0-A9AC-1F80EB319AEF}"/>
              </a:ext>
            </a:extLst>
          </p:cNvPr>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2367617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key-stage-2-tests-access-arrangements/2025-key-stage-2-access-arrangements-guidance#additional-time"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image" Target="../media/image23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2836624"/>
            <a:ext cx="8520600" cy="1975599"/>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3200" dirty="0">
                <a:solidFill>
                  <a:schemeClr val="bg1"/>
                </a:solidFill>
                <a:latin typeface="+mj-lt"/>
                <a:ea typeface="Arial"/>
                <a:cs typeface="Arial"/>
                <a:sym typeface="Arial"/>
              </a:rPr>
              <a:t>Year 6 SATs 2025 Presentation for Parents, Carers &amp; Guardians</a:t>
            </a:r>
            <a:br>
              <a:rPr lang="en-US" sz="3200" dirty="0">
                <a:solidFill>
                  <a:schemeClr val="bg1"/>
                </a:solidFill>
                <a:latin typeface="+mj-lt"/>
                <a:ea typeface="Arial"/>
                <a:cs typeface="Arial"/>
                <a:sym typeface="Arial"/>
              </a:rPr>
            </a:br>
            <a:r>
              <a:rPr lang="en-US" sz="3200" dirty="0">
                <a:solidFill>
                  <a:schemeClr val="bg1"/>
                </a:solidFill>
                <a:latin typeface="+mj-lt"/>
                <a:ea typeface="Arial"/>
                <a:cs typeface="Arial"/>
                <a:sym typeface="Arial"/>
              </a:rPr>
              <a:t>Monday 13</a:t>
            </a:r>
            <a:r>
              <a:rPr lang="en-US" sz="3200" baseline="30000" dirty="0">
                <a:solidFill>
                  <a:schemeClr val="bg1"/>
                </a:solidFill>
                <a:latin typeface="+mj-lt"/>
                <a:ea typeface="Arial"/>
                <a:cs typeface="Arial"/>
                <a:sym typeface="Arial"/>
              </a:rPr>
              <a:t>th</a:t>
            </a:r>
            <a:r>
              <a:rPr lang="en-US" sz="3200" dirty="0">
                <a:solidFill>
                  <a:schemeClr val="bg1"/>
                </a:solidFill>
                <a:latin typeface="+mj-lt"/>
                <a:ea typeface="Arial"/>
                <a:cs typeface="Arial"/>
                <a:sym typeface="Arial"/>
              </a:rPr>
              <a:t> January 2025</a:t>
            </a:r>
            <a:endParaRPr sz="3200" dirty="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EFED1C75-8887-E45A-08CF-D93C16402317}"/>
              </a:ext>
            </a:extLst>
          </p:cNvPr>
          <p:cNvPicPr>
            <a:picLocks noChangeAspect="1"/>
          </p:cNvPicPr>
          <p:nvPr/>
        </p:nvPicPr>
        <p:blipFill>
          <a:blip r:embed="rId3"/>
          <a:stretch>
            <a:fillRect/>
          </a:stretch>
        </p:blipFill>
        <p:spPr>
          <a:xfrm>
            <a:off x="3283253" y="509626"/>
            <a:ext cx="2040587" cy="20621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12</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15</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15</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 (Access Arrangements)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p>
          <a:p>
            <a:pPr marL="114300" indent="0">
              <a:buNone/>
            </a:pPr>
            <a:r>
              <a:rPr lang="en-GB" sz="900">
                <a:hlinkClick r:id="rId3"/>
              </a:rPr>
              <a:t>2025 key stage 2 access arrangements guidance - GOV.UK</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12</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067366" y="3881764"/>
            <a:ext cx="4609317" cy="1044867"/>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24011" y="1208573"/>
            <a:ext cx="4211735" cy="170532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4086769" y="2846037"/>
            <a:ext cx="4833220" cy="87372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462720" y="1643017"/>
            <a:ext cx="5284503" cy="3265865"/>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sym typeface="Wingdings" panose="05000000000000000000" pitchFamily="2" charset="2"/>
                </a:rPr>
                <a:t>over</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200" dirty="0"/>
                <a:t>We were disturbed by the noise of the traffic.</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311700" y="1912931"/>
            <a:ext cx="4068123" cy="192393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5729435" y="2227458"/>
            <a:ext cx="2455248" cy="23151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13</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C9DD6C51-6AA3-044A-81E6-9C906A81E3B7}"/>
              </a:ext>
            </a:extLst>
          </p:cNvPr>
          <p:cNvPicPr>
            <a:picLocks noChangeAspect="1"/>
          </p:cNvPicPr>
          <p:nvPr/>
        </p:nvPicPr>
        <p:blipFill>
          <a:blip r:embed="rId3"/>
          <a:stretch>
            <a:fillRect/>
          </a:stretch>
        </p:blipFill>
        <p:spPr>
          <a:xfrm>
            <a:off x="311699" y="1801596"/>
            <a:ext cx="4358110" cy="87285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0C38190-C38C-9A45-B684-0984AB9A355F}"/>
              </a:ext>
            </a:extLst>
          </p:cNvPr>
          <p:cNvPicPr>
            <a:picLocks noChangeAspect="1"/>
          </p:cNvPicPr>
          <p:nvPr/>
        </p:nvPicPr>
        <p:blipFill>
          <a:blip r:embed="rId4"/>
          <a:stretch>
            <a:fillRect/>
          </a:stretch>
        </p:blipFill>
        <p:spPr>
          <a:xfrm>
            <a:off x="4767620" y="1801596"/>
            <a:ext cx="4139070" cy="21292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0762B32-DB79-1A42-94C8-E1FCDF9BC949}"/>
              </a:ext>
            </a:extLst>
          </p:cNvPr>
          <p:cNvPicPr>
            <a:picLocks noChangeAspect="1"/>
          </p:cNvPicPr>
          <p:nvPr/>
        </p:nvPicPr>
        <p:blipFill>
          <a:blip r:embed="rId5"/>
          <a:stretch>
            <a:fillRect/>
          </a:stretch>
        </p:blipFill>
        <p:spPr>
          <a:xfrm>
            <a:off x="2392943" y="4017130"/>
            <a:ext cx="4358111" cy="94923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498233"/>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4955248" y="391285"/>
            <a:ext cx="4065910" cy="190480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5010697" y="2480123"/>
            <a:ext cx="3955012" cy="192861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17850" y="1521120"/>
            <a:ext cx="4065910" cy="1275694"/>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273299" y="2891443"/>
            <a:ext cx="3955012" cy="156893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0490806F-7E57-D647-AB37-C50AE5E08D62}"/>
              </a:ext>
            </a:extLst>
          </p:cNvPr>
          <p:cNvPicPr>
            <a:picLocks noChangeAspect="1"/>
          </p:cNvPicPr>
          <p:nvPr/>
        </p:nvPicPr>
        <p:blipFill>
          <a:blip r:embed="rId3"/>
          <a:stretch>
            <a:fillRect/>
          </a:stretch>
        </p:blipFill>
        <p:spPr>
          <a:xfrm>
            <a:off x="311699" y="1535307"/>
            <a:ext cx="4298482" cy="232167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299AFFCE-D7F1-1A48-B9B6-D716E5C061D4}"/>
              </a:ext>
            </a:extLst>
          </p:cNvPr>
          <p:cNvPicPr>
            <a:picLocks noChangeAspect="1"/>
          </p:cNvPicPr>
          <p:nvPr/>
        </p:nvPicPr>
        <p:blipFill>
          <a:blip r:embed="rId4"/>
          <a:stretch>
            <a:fillRect/>
          </a:stretch>
        </p:blipFill>
        <p:spPr>
          <a:xfrm>
            <a:off x="4940050" y="829088"/>
            <a:ext cx="3997695" cy="373411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2024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14</a:t>
            </a:r>
            <a:r>
              <a:rPr lang="en-GB" baseline="30000" dirty="0"/>
              <a:t>th</a:t>
            </a:r>
            <a:r>
              <a:rPr lang="en-GB" dirty="0"/>
              <a:t> May and Thursday 15</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14</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15</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7" name="Picture 6">
            <a:extLst>
              <a:ext uri="{FF2B5EF4-FFF2-40B4-BE49-F238E27FC236}">
                <a16:creationId xmlns:a16="http://schemas.microsoft.com/office/drawing/2014/main" id="{1D564DC7-68AE-1F46-9C20-137472475C8D}"/>
              </a:ext>
            </a:extLst>
          </p:cNvPr>
          <p:cNvPicPr>
            <a:picLocks noChangeAspect="1"/>
          </p:cNvPicPr>
          <p:nvPr/>
        </p:nvPicPr>
        <p:blipFill>
          <a:blip r:embed="rId3"/>
          <a:stretch>
            <a:fillRect/>
          </a:stretch>
        </p:blipFill>
        <p:spPr>
          <a:xfrm>
            <a:off x="5614101" y="2203301"/>
            <a:ext cx="3358019" cy="2540455"/>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884545C5-54F5-E14D-A8D2-A61A83DD3878}"/>
              </a:ext>
            </a:extLst>
          </p:cNvPr>
          <p:cNvPicPr>
            <a:picLocks noChangeAspect="1"/>
          </p:cNvPicPr>
          <p:nvPr/>
        </p:nvPicPr>
        <p:blipFill>
          <a:blip r:embed="rId4"/>
          <a:stretch>
            <a:fillRect/>
          </a:stretch>
        </p:blipFill>
        <p:spPr>
          <a:xfrm>
            <a:off x="2373274" y="2203301"/>
            <a:ext cx="3116164" cy="285351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4696622" y="3029584"/>
            <a:ext cx="3808591" cy="1621372"/>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530783" y="3029584"/>
            <a:ext cx="3822506" cy="162729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4691962" y="1175845"/>
            <a:ext cx="3813251" cy="1617908"/>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530783" y="1171152"/>
            <a:ext cx="3817044" cy="162729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7.680</a:t>
              </a:r>
            </a:p>
            <a:p>
              <a:pPr marL="0" indent="0">
                <a:lnSpc>
                  <a:spcPct val="100000"/>
                </a:lnSpc>
                <a:buFont typeface="Nunito"/>
                <a:buNone/>
              </a:pPr>
              <a:r>
                <a:rPr lang="en-GB" sz="1200" u="sng" dirty="0"/>
                <a:t>+ 13.493</a:t>
              </a:r>
              <a:r>
                <a:rPr lang="en-GB" sz="1200" u="sng" dirty="0">
                  <a:solidFill>
                    <a:schemeClr val="bg1"/>
                  </a:solidFill>
                </a:rPr>
                <a:t>.</a:t>
              </a:r>
            </a:p>
            <a:p>
              <a:pPr marL="0" indent="0">
                <a:lnSpc>
                  <a:spcPct val="100000"/>
                </a:lnSpc>
                <a:buFont typeface="Nunito"/>
                <a:buNone/>
              </a:pPr>
              <a:r>
                <a:rPr lang="en-GB" sz="1200" u="sng" dirty="0"/>
                <a:t>   21.173 </a:t>
              </a:r>
            </a:p>
            <a:p>
              <a:pPr marL="0" indent="0">
                <a:lnSpc>
                  <a:spcPct val="150000"/>
                </a:lnSpc>
                <a:buFont typeface="Nunito"/>
                <a:buNone/>
              </a:pPr>
              <a:r>
                <a:rPr lang="en-GB" sz="1200" baseline="30000" dirty="0"/>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644821"/>
            <a:ext cx="2682307" cy="966165"/>
            <a:chOff x="5219763" y="1644821"/>
            <a:chExt cx="2682307" cy="9661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76999"/>
            </a:xfrm>
            <a:prstGeom prst="rect">
              <a:avLst/>
            </a:prstGeom>
            <a:noFill/>
          </p:spPr>
          <p:txBody>
            <a:bodyPr wrap="square">
              <a:spAutoFit/>
            </a:bodyPr>
            <a:lstStyle/>
            <a:p>
              <a:pPr algn="ctr"/>
              <a:r>
                <a:rPr lang="en-GB" sz="1200" dirty="0"/>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118142" y="3474968"/>
            <a:ext cx="2783928" cy="967053"/>
            <a:chOff x="897119" y="3500318"/>
            <a:chExt cx="2783928" cy="967053"/>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3</a:t>
              </a:r>
              <a:r>
                <a:rPr lang="en-GB" sz="1200" baseline="30000" dirty="0"/>
                <a:t>3</a:t>
              </a:r>
              <a:r>
                <a:rPr lang="en-GB" sz="1200" dirty="0"/>
                <a:t> = 27</a:t>
              </a:r>
            </a:p>
            <a:p>
              <a:pPr marL="0" indent="0">
                <a:lnSpc>
                  <a:spcPct val="100000"/>
                </a:lnSpc>
                <a:buFont typeface="Nunito"/>
                <a:buNone/>
              </a:pPr>
              <a:r>
                <a:rPr lang="en-GB" sz="1200" dirty="0"/>
                <a:t>2 + 27 = 29</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71843" cy="1139414"/>
            <a:chOff x="5082006" y="3429792"/>
            <a:chExt cx="2771843" cy="1139414"/>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1</m:t>
                          </m:r>
                        </m:num>
                        <m:den>
                          <m:r>
                            <m:rPr>
                              <m:nor/>
                            </m:rPr>
                            <a:rPr lang="en-GB" sz="1200" b="0" i="0" dirty="0" smtClean="0"/>
                            <m:t>3</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5</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6" name="Picture 5">
            <a:extLst>
              <a:ext uri="{FF2B5EF4-FFF2-40B4-BE49-F238E27FC236}">
                <a16:creationId xmlns:a16="http://schemas.microsoft.com/office/drawing/2014/main" id="{C05FC00D-8044-2D49-BF11-01FB13E52790}"/>
              </a:ext>
            </a:extLst>
          </p:cNvPr>
          <p:cNvPicPr>
            <a:picLocks noChangeAspect="1"/>
          </p:cNvPicPr>
          <p:nvPr/>
        </p:nvPicPr>
        <p:blipFill>
          <a:blip r:embed="rId3"/>
          <a:stretch>
            <a:fillRect/>
          </a:stretch>
        </p:blipFill>
        <p:spPr>
          <a:xfrm>
            <a:off x="217850" y="1271355"/>
            <a:ext cx="4071324" cy="188175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EC17FA1-8A3C-EA49-B709-EDF435343678}"/>
              </a:ext>
            </a:extLst>
          </p:cNvPr>
          <p:cNvPicPr>
            <a:picLocks noChangeAspect="1"/>
          </p:cNvPicPr>
          <p:nvPr/>
        </p:nvPicPr>
        <p:blipFill>
          <a:blip r:embed="rId4"/>
          <a:stretch>
            <a:fillRect/>
          </a:stretch>
        </p:blipFill>
        <p:spPr>
          <a:xfrm>
            <a:off x="4391185" y="956690"/>
            <a:ext cx="4629973" cy="3706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14</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15</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F60F93-8838-6F4D-B784-61F86DBF79F9}"/>
              </a:ext>
            </a:extLst>
          </p:cNvPr>
          <p:cNvPicPr>
            <a:picLocks noChangeAspect="1"/>
          </p:cNvPicPr>
          <p:nvPr/>
        </p:nvPicPr>
        <p:blipFill>
          <a:blip r:embed="rId3"/>
          <a:stretch>
            <a:fillRect/>
          </a:stretch>
        </p:blipFill>
        <p:spPr>
          <a:xfrm>
            <a:off x="239958" y="1176570"/>
            <a:ext cx="4043482" cy="174207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181B9226-DA9C-C74B-8F9C-11F4C85FA220}"/>
              </a:ext>
            </a:extLst>
          </p:cNvPr>
          <p:cNvPicPr>
            <a:picLocks noChangeAspect="1"/>
          </p:cNvPicPr>
          <p:nvPr/>
        </p:nvPicPr>
        <p:blipFill>
          <a:blip r:embed="rId4"/>
          <a:stretch>
            <a:fillRect/>
          </a:stretch>
        </p:blipFill>
        <p:spPr>
          <a:xfrm>
            <a:off x="4622558" y="1170620"/>
            <a:ext cx="4043483" cy="190008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855181"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4550495" y="2208372"/>
            <a:ext cx="1209580"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3,500 to 4,499</a:t>
            </a:r>
          </a:p>
        </p:txBody>
      </p:sp>
      <p:sp>
        <p:nvSpPr>
          <p:cNvPr id="10" name="Text Placeholder 2">
            <a:extLst>
              <a:ext uri="{FF2B5EF4-FFF2-40B4-BE49-F238E27FC236}">
                <a16:creationId xmlns:a16="http://schemas.microsoft.com/office/drawing/2014/main" id="{D26DE7DF-06F2-744C-9121-C049D6B709CF}"/>
              </a:ext>
            </a:extLst>
          </p:cNvPr>
          <p:cNvSpPr txBox="1">
            <a:spLocks/>
          </p:cNvSpPr>
          <p:nvPr/>
        </p:nvSpPr>
        <p:spPr>
          <a:xfrm>
            <a:off x="4374163" y="2640753"/>
            <a:ext cx="1507244"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815,000 to 824,999</a:t>
            </a:r>
          </a:p>
        </p:txBody>
      </p:sp>
      <p:sp>
        <p:nvSpPr>
          <p:cNvPr id="12" name="Text Placeholder 2">
            <a:extLst>
              <a:ext uri="{FF2B5EF4-FFF2-40B4-BE49-F238E27FC236}">
                <a16:creationId xmlns:a16="http://schemas.microsoft.com/office/drawing/2014/main" id="{6D88FBC8-D0DE-664F-87F2-C6B4D1EB2B78}"/>
              </a:ext>
            </a:extLst>
          </p:cNvPr>
          <p:cNvSpPr txBox="1">
            <a:spLocks/>
          </p:cNvSpPr>
          <p:nvPr/>
        </p:nvSpPr>
        <p:spPr>
          <a:xfrm>
            <a:off x="2426832"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4</a:t>
            </a:r>
            <a:endParaRPr lang="en-GB" sz="1200" u="sng" dirty="0"/>
          </a:p>
        </p:txBody>
      </p:sp>
      <p:sp>
        <p:nvSpPr>
          <p:cNvPr id="13" name="Text Placeholder 2">
            <a:extLst>
              <a:ext uri="{FF2B5EF4-FFF2-40B4-BE49-F238E27FC236}">
                <a16:creationId xmlns:a16="http://schemas.microsoft.com/office/drawing/2014/main" id="{993DD15E-6702-6E45-8317-2D7628AF5BD8}"/>
              </a:ext>
            </a:extLst>
          </p:cNvPr>
          <p:cNvSpPr txBox="1">
            <a:spLocks/>
          </p:cNvSpPr>
          <p:nvPr/>
        </p:nvSpPr>
        <p:spPr>
          <a:xfrm>
            <a:off x="2141798" y="2482893"/>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6</a:t>
            </a:r>
            <a:endParaRPr lang="en-GB" sz="1200" u="sng" dirty="0"/>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A4018F1B-902E-1D41-A7F1-2F31E2F8A285}"/>
              </a:ext>
            </a:extLst>
          </p:cNvPr>
          <p:cNvPicPr>
            <a:picLocks noChangeAspect="1"/>
          </p:cNvPicPr>
          <p:nvPr/>
        </p:nvPicPr>
        <p:blipFill>
          <a:blip r:embed="rId3"/>
          <a:stretch>
            <a:fillRect/>
          </a:stretch>
        </p:blipFill>
        <p:spPr>
          <a:xfrm>
            <a:off x="311700" y="1132903"/>
            <a:ext cx="3404442" cy="337039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707ECAE0-9102-4D46-874C-B66229B6CA39}"/>
              </a:ext>
            </a:extLst>
          </p:cNvPr>
          <p:cNvPicPr>
            <a:picLocks noChangeAspect="1"/>
          </p:cNvPicPr>
          <p:nvPr/>
        </p:nvPicPr>
        <p:blipFill>
          <a:blip r:embed="rId4"/>
          <a:stretch>
            <a:fillRect/>
          </a:stretch>
        </p:blipFill>
        <p:spPr>
          <a:xfrm>
            <a:off x="4235116" y="1132903"/>
            <a:ext cx="4727915" cy="29590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33D2459C-5CFE-674B-B992-FE3322D8FE28}"/>
              </a:ext>
            </a:extLst>
          </p:cNvPr>
          <p:cNvPicPr>
            <a:picLocks noChangeAspect="1"/>
          </p:cNvPicPr>
          <p:nvPr/>
        </p:nvPicPr>
        <p:blipFill>
          <a:blip r:embed="rId3"/>
          <a:stretch>
            <a:fillRect/>
          </a:stretch>
        </p:blipFill>
        <p:spPr>
          <a:xfrm>
            <a:off x="217850" y="1206945"/>
            <a:ext cx="3914932" cy="21343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EF301EF-5A76-AB43-8F06-FE88E88FC4D9}"/>
              </a:ext>
            </a:extLst>
          </p:cNvPr>
          <p:cNvPicPr>
            <a:picLocks noChangeAspect="1"/>
          </p:cNvPicPr>
          <p:nvPr/>
        </p:nvPicPr>
        <p:blipFill>
          <a:blip r:embed="rId4"/>
          <a:stretch>
            <a:fillRect/>
          </a:stretch>
        </p:blipFill>
        <p:spPr>
          <a:xfrm>
            <a:off x="4357121" y="1174079"/>
            <a:ext cx="4731877" cy="222561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5" name="Picture 4">
            <a:extLst>
              <a:ext uri="{FF2B5EF4-FFF2-40B4-BE49-F238E27FC236}">
                <a16:creationId xmlns:a16="http://schemas.microsoft.com/office/drawing/2014/main" id="{612A1FC0-97C3-7A42-B05B-900345436203}"/>
              </a:ext>
            </a:extLst>
          </p:cNvPr>
          <p:cNvPicPr>
            <a:picLocks noChangeAspect="1"/>
          </p:cNvPicPr>
          <p:nvPr/>
        </p:nvPicPr>
        <p:blipFill>
          <a:blip r:embed="rId3"/>
          <a:stretch>
            <a:fillRect/>
          </a:stretch>
        </p:blipFill>
        <p:spPr>
          <a:xfrm>
            <a:off x="217849" y="1174077"/>
            <a:ext cx="3515377" cy="323916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7571ED9B-B5BC-D549-A9BA-8519329D029F}"/>
              </a:ext>
            </a:extLst>
          </p:cNvPr>
          <p:cNvPicPr>
            <a:picLocks noChangeAspect="1"/>
          </p:cNvPicPr>
          <p:nvPr/>
        </p:nvPicPr>
        <p:blipFill>
          <a:blip r:embed="rId4"/>
          <a:stretch>
            <a:fillRect/>
          </a:stretch>
        </p:blipFill>
        <p:spPr>
          <a:xfrm>
            <a:off x="4290182" y="1174077"/>
            <a:ext cx="4542118" cy="347853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endParaRPr lang="en-GB" dirty="0"/>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6BA32-DB85-9EA7-7FCB-1D245C88EC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C48CFD-4049-682E-B37A-E8048C7D659A}"/>
              </a:ext>
            </a:extLst>
          </p:cNvPr>
          <p:cNvSpPr>
            <a:spLocks noGrp="1"/>
          </p:cNvSpPr>
          <p:nvPr>
            <p:ph type="title"/>
          </p:nvPr>
        </p:nvSpPr>
        <p:spPr/>
        <p:txBody>
          <a:bodyPr/>
          <a:lstStyle/>
          <a:p>
            <a:r>
              <a:rPr lang="en-GB" dirty="0"/>
              <a:t>How else can you help at home? </a:t>
            </a:r>
          </a:p>
        </p:txBody>
      </p:sp>
      <p:sp>
        <p:nvSpPr>
          <p:cNvPr id="3" name="Text Placeholder 2">
            <a:extLst>
              <a:ext uri="{FF2B5EF4-FFF2-40B4-BE49-F238E27FC236}">
                <a16:creationId xmlns:a16="http://schemas.microsoft.com/office/drawing/2014/main" id="{F267C4A9-BE35-7309-6668-42F962360966}"/>
              </a:ext>
            </a:extLst>
          </p:cNvPr>
          <p:cNvSpPr>
            <a:spLocks noGrp="1"/>
          </p:cNvSpPr>
          <p:nvPr>
            <p:ph type="body" idx="1"/>
          </p:nvPr>
        </p:nvSpPr>
        <p:spPr/>
        <p:txBody>
          <a:bodyPr/>
          <a:lstStyle/>
          <a:p>
            <a:pPr marL="114300" indent="0">
              <a:buNone/>
            </a:pPr>
            <a:r>
              <a:rPr lang="en-GB" sz="1800" b="1" dirty="0"/>
              <a:t>Attendance</a:t>
            </a:r>
            <a:r>
              <a:rPr lang="en-GB" dirty="0"/>
              <a:t>: </a:t>
            </a:r>
          </a:p>
          <a:p>
            <a:pPr marL="114300" indent="0">
              <a:buNone/>
            </a:pPr>
            <a:r>
              <a:rPr lang="en-GB" dirty="0"/>
              <a:t>Please make sure your child has excellent attendance and punctuality.  We move quickly from each lesson and do not want the children to miss out. </a:t>
            </a:r>
          </a:p>
          <a:p>
            <a:pPr marL="114300" indent="0">
              <a:buNone/>
            </a:pPr>
            <a:endParaRPr lang="en-GB" dirty="0"/>
          </a:p>
          <a:p>
            <a:pPr marL="114300" indent="0">
              <a:buNone/>
            </a:pPr>
            <a:r>
              <a:rPr lang="en-GB" b="1" dirty="0"/>
              <a:t>Homework books: </a:t>
            </a:r>
          </a:p>
          <a:p>
            <a:pPr marL="114300" indent="0">
              <a:buNone/>
            </a:pPr>
            <a:r>
              <a:rPr lang="en-GB" dirty="0"/>
              <a:t>Please make sure that your child completes the homework sent each Friday. We are going to extend the deadline for handing in to support family time at weekends. </a:t>
            </a:r>
          </a:p>
          <a:p>
            <a:pPr marL="114300" indent="0">
              <a:buNone/>
            </a:pPr>
            <a:endParaRPr lang="en-GB" dirty="0"/>
          </a:p>
          <a:p>
            <a:pPr marL="114300" indent="0">
              <a:buNone/>
            </a:pPr>
            <a:r>
              <a:rPr lang="en-GB" sz="1800" b="1" dirty="0"/>
              <a:t>Reading:</a:t>
            </a:r>
          </a:p>
          <a:p>
            <a:r>
              <a:rPr lang="en-GB" dirty="0"/>
              <a:t>Read at home with your child as much as possible</a:t>
            </a:r>
          </a:p>
          <a:p>
            <a:r>
              <a:rPr lang="en-GB" dirty="0"/>
              <a:t>Talk to your child about what they have read to check their understanding </a:t>
            </a:r>
          </a:p>
          <a:p>
            <a:r>
              <a:rPr lang="en-GB" dirty="0"/>
              <a:t>Use questions such as – how do you know? Why do you think that? </a:t>
            </a:r>
          </a:p>
          <a:p>
            <a:r>
              <a:rPr lang="en-GB" dirty="0"/>
              <a:t>Read a range of text type – e.g. newspapers, fiction, non-fiction, traditional, poetry</a:t>
            </a:r>
          </a:p>
          <a:p>
            <a:r>
              <a:rPr lang="en-GB" dirty="0"/>
              <a:t>Ask your child to find words of similar/opposite meaning to a specific word</a:t>
            </a:r>
          </a:p>
          <a:p>
            <a:pPr marL="114300" indent="0">
              <a:buNone/>
            </a:pPr>
            <a:endParaRPr lang="en-GB" dirty="0"/>
          </a:p>
        </p:txBody>
      </p:sp>
      <p:sp>
        <p:nvSpPr>
          <p:cNvPr id="4" name="Slide Number Placeholder 3">
            <a:extLst>
              <a:ext uri="{FF2B5EF4-FFF2-40B4-BE49-F238E27FC236}">
                <a16:creationId xmlns:a16="http://schemas.microsoft.com/office/drawing/2014/main" id="{173ACE56-D7B2-73FD-345F-CC7ACAD98AF3}"/>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2844125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7FC3B-215F-791F-52A4-9AD6ED5DDF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4885D4-210F-529E-F392-E268C6B9873D}"/>
              </a:ext>
            </a:extLst>
          </p:cNvPr>
          <p:cNvSpPr>
            <a:spLocks noGrp="1"/>
          </p:cNvSpPr>
          <p:nvPr>
            <p:ph type="title"/>
          </p:nvPr>
        </p:nvSpPr>
        <p:spPr/>
        <p:txBody>
          <a:bodyPr/>
          <a:lstStyle/>
          <a:p>
            <a:r>
              <a:rPr lang="en-GB" dirty="0"/>
              <a:t>How else can you help at home? </a:t>
            </a:r>
          </a:p>
        </p:txBody>
      </p:sp>
      <p:sp>
        <p:nvSpPr>
          <p:cNvPr id="3" name="Text Placeholder 2">
            <a:extLst>
              <a:ext uri="{FF2B5EF4-FFF2-40B4-BE49-F238E27FC236}">
                <a16:creationId xmlns:a16="http://schemas.microsoft.com/office/drawing/2014/main" id="{812119B7-8C44-C030-7FEE-014D6F66833C}"/>
              </a:ext>
            </a:extLst>
          </p:cNvPr>
          <p:cNvSpPr>
            <a:spLocks noGrp="1"/>
          </p:cNvSpPr>
          <p:nvPr>
            <p:ph type="body" idx="1"/>
          </p:nvPr>
        </p:nvSpPr>
        <p:spPr/>
        <p:txBody>
          <a:bodyPr/>
          <a:lstStyle/>
          <a:p>
            <a:pPr marL="114300" indent="0">
              <a:buNone/>
            </a:pPr>
            <a:r>
              <a:rPr lang="en-GB" b="1" dirty="0"/>
              <a:t>Grammar, Punctuation and Spelling: </a:t>
            </a:r>
          </a:p>
          <a:p>
            <a:r>
              <a:rPr lang="en-GB" dirty="0"/>
              <a:t>Year 5/6 statutory spellings are sent home in your child’s reading record.  Children are to familiarise themselves with these words, ensuring that they know the meaning and spelling</a:t>
            </a:r>
          </a:p>
          <a:p>
            <a:endParaRPr lang="en-GB" dirty="0"/>
          </a:p>
          <a:p>
            <a:pPr marL="114300" indent="0">
              <a:buNone/>
            </a:pPr>
            <a:r>
              <a:rPr lang="en-GB" b="1" dirty="0"/>
              <a:t>Maths:</a:t>
            </a:r>
          </a:p>
          <a:p>
            <a:r>
              <a:rPr lang="en-GB" dirty="0"/>
              <a:t>Encourage your child to use their TT rockstars login.  Times tables filter into all areas of maths</a:t>
            </a:r>
          </a:p>
          <a:p>
            <a:r>
              <a:rPr lang="en-GB" dirty="0"/>
              <a:t>Time – reading digital and analogue clocks/ converting between 12 and 24 hour clocks/ finding the difference between two times e.g. if it is 4.10pm now and tea is at 6.30pm, how many minutes is it until tea? </a:t>
            </a:r>
          </a:p>
          <a:p>
            <a:r>
              <a:rPr lang="en-GB" dirty="0"/>
              <a:t>Measurement facts – check that your child knows their key measurement facts – e.g. 1,000g = 1kg  10mm = 1cm  etc</a:t>
            </a:r>
          </a:p>
        </p:txBody>
      </p:sp>
      <p:sp>
        <p:nvSpPr>
          <p:cNvPr id="4" name="Slide Number Placeholder 3">
            <a:extLst>
              <a:ext uri="{FF2B5EF4-FFF2-40B4-BE49-F238E27FC236}">
                <a16:creationId xmlns:a16="http://schemas.microsoft.com/office/drawing/2014/main" id="{B35E57FD-6547-6D18-D993-343E003158B6}"/>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2946274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5A54B-F13B-82E3-E939-CB8F1EDA2D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9EB92D-D83C-5B67-1A8C-B1EF30EE2765}"/>
              </a:ext>
            </a:extLst>
          </p:cNvPr>
          <p:cNvSpPr>
            <a:spLocks noGrp="1"/>
          </p:cNvSpPr>
          <p:nvPr>
            <p:ph type="title"/>
          </p:nvPr>
        </p:nvSpPr>
        <p:spPr/>
        <p:txBody>
          <a:bodyPr/>
          <a:lstStyle/>
          <a:p>
            <a:r>
              <a:rPr lang="en-GB" dirty="0"/>
              <a:t>SATs CLUB – Starts Tuesday 14</a:t>
            </a:r>
            <a:r>
              <a:rPr lang="en-GB" baseline="30000" dirty="0"/>
              <a:t>th</a:t>
            </a:r>
            <a:r>
              <a:rPr lang="en-GB" dirty="0"/>
              <a:t> January! </a:t>
            </a:r>
          </a:p>
        </p:txBody>
      </p:sp>
      <p:sp>
        <p:nvSpPr>
          <p:cNvPr id="3" name="Text Placeholder 2">
            <a:extLst>
              <a:ext uri="{FF2B5EF4-FFF2-40B4-BE49-F238E27FC236}">
                <a16:creationId xmlns:a16="http://schemas.microsoft.com/office/drawing/2014/main" id="{B629E092-0D62-89A7-5D02-7155665F5CAC}"/>
              </a:ext>
            </a:extLst>
          </p:cNvPr>
          <p:cNvSpPr>
            <a:spLocks noGrp="1"/>
          </p:cNvSpPr>
          <p:nvPr>
            <p:ph type="body" idx="1"/>
          </p:nvPr>
        </p:nvSpPr>
        <p:spPr/>
        <p:txBody>
          <a:bodyPr/>
          <a:lstStyle/>
          <a:p>
            <a:pPr marL="114300" indent="0">
              <a:buNone/>
            </a:pPr>
            <a:r>
              <a:rPr lang="en-GB" dirty="0"/>
              <a:t>2025 SATs club starts after school tomorrow and runs up until May when the SATs begin. </a:t>
            </a:r>
          </a:p>
          <a:p>
            <a:pPr marL="114300" indent="0">
              <a:buNone/>
            </a:pPr>
            <a:endParaRPr lang="en-GB" dirty="0"/>
          </a:p>
          <a:p>
            <a:pPr marL="114300" indent="0">
              <a:buNone/>
            </a:pPr>
            <a:r>
              <a:rPr lang="en-GB" dirty="0"/>
              <a:t>The club provides further opportunities for us to help support and prepare your child for their SATs</a:t>
            </a:r>
          </a:p>
          <a:p>
            <a:pPr marL="114300" indent="0">
              <a:buNone/>
            </a:pPr>
            <a:endParaRPr lang="en-GB" dirty="0"/>
          </a:p>
          <a:p>
            <a:pPr marL="114300" indent="0">
              <a:buNone/>
            </a:pPr>
            <a:r>
              <a:rPr lang="en-GB" dirty="0"/>
              <a:t>Please sign up – it doesn’t matter if your child attends any other clubs – we have enough space here </a:t>
            </a:r>
            <a:r>
              <a:rPr lang="en-GB"/>
              <a:t>for everyone in Y6!</a:t>
            </a:r>
            <a:endParaRPr lang="en-GB" dirty="0"/>
          </a:p>
        </p:txBody>
      </p:sp>
      <p:sp>
        <p:nvSpPr>
          <p:cNvPr id="4" name="Slide Number Placeholder 3">
            <a:extLst>
              <a:ext uri="{FF2B5EF4-FFF2-40B4-BE49-F238E27FC236}">
                <a16:creationId xmlns:a16="http://schemas.microsoft.com/office/drawing/2014/main" id="{3DA6A664-D77D-E6FE-47ED-2FAFD208A27F}"/>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218746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3549070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2630</TotalTime>
  <Words>3588</Words>
  <Application>Microsoft Office PowerPoint</Application>
  <PresentationFormat>On-screen Show (16:9)</PresentationFormat>
  <Paragraphs>329</Paragraphs>
  <Slides>32</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Wingdings</vt:lpstr>
      <vt:lpstr>Nunito Sans SemiBold</vt:lpstr>
      <vt:lpstr>Cambria Math</vt:lpstr>
      <vt:lpstr>Arial</vt:lpstr>
      <vt:lpstr>Nunito</vt:lpstr>
      <vt:lpstr>TSL</vt:lpstr>
      <vt:lpstr>  Year 6 SATs 2025 Presentation for Parents, Carers &amp; Guardians Monday 13th January 2025</vt:lpstr>
      <vt:lpstr>What are the SATs? </vt:lpstr>
      <vt:lpstr>When and how the SATs are completed</vt:lpstr>
      <vt:lpstr>Specific arrangements for SATs (Access Arrangements)</vt:lpstr>
      <vt:lpstr>The results</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How else can you help at home? </vt:lpstr>
      <vt:lpstr>How else can you help at home? </vt:lpstr>
      <vt:lpstr>SATs CLUB – Starts Tuesday 14th January! </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2022 Presentation for Parents, Carers &amp; Guardians</dc:title>
  <cp:lastModifiedBy>Nicola Glover</cp:lastModifiedBy>
  <cp:revision>24</cp:revision>
  <dcterms:modified xsi:type="dcterms:W3CDTF">2025-01-13T16:15:49Z</dcterms:modified>
</cp:coreProperties>
</file>